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Lato" panose="020B0604020202020204" charset="0"/>
      <p:regular r:id="rId23"/>
      <p:bold r:id="rId24"/>
      <p:italic r:id="rId25"/>
      <p:boldItalic r:id="rId26"/>
    </p:embeddedFont>
    <p:embeddedFont>
      <p:font typeface="Lobster"/>
      <p:regular r:id="rId27"/>
    </p:embeddedFont>
    <p:embeddedFont>
      <p:font typeface="Pacifico" panose="020B0604020202020204" charset="0"/>
      <p:regular r:id="rId28"/>
    </p:embeddedFont>
    <p:embeddedFont>
      <p:font typeface="Raleway" panose="020B0604020202020204" charset="0"/>
      <p:regular r:id="rId29"/>
      <p:bold r:id="rId30"/>
      <p:italic r:id="rId31"/>
      <p:boldItalic r:id="rId32"/>
    </p:embeddedFont>
    <p:embeddedFont>
      <p:font typeface="Verdana" panose="020B060403050404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158" autoAdjust="0"/>
  </p:normalViewPr>
  <p:slideViewPr>
    <p:cSldViewPr snapToGrid="0">
      <p:cViewPr varScale="1">
        <p:scale>
          <a:sx n="81" d="100"/>
          <a:sy n="81" d="100"/>
        </p:scale>
        <p:origin x="108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b9f7760201f5d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b9f7760201f5d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200" b="1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b336c8f2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b336c8f2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b35453b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b35453b7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fb9f7760201f5d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fb9f7760201f5d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b35453b7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b35453b7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b336c8f2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b336c8f2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b35bb324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b35bb324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b35bb324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b35bb324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796fab707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796fab707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otro lado, son un buen parametro para saber si un una tarea esta terminada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796fab707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796fab707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796fab70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796fab70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b9f7760201f5d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b9f7760201f5d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a1c3f31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a1c3f312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b35453b7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b35453b7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 la fase de empatía se deja a un lado lo que uno  cree saber del tema y se trata de conectar profundamente con las necesidades de los usuarios, es decir,</a:t>
            </a:r>
            <a:endParaRPr lang="es-ES" b="0" dirty="0">
              <a:effectLst/>
            </a:endParaRPr>
          </a:p>
          <a:p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comprendiendo sus experiencias y motivaciones, con el</a:t>
            </a:r>
            <a:r>
              <a:rPr lang="es-E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fin de identificar los principales </a:t>
            </a:r>
            <a:r>
              <a:rPr lang="es-E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insights</a:t>
            </a:r>
            <a:r>
              <a:rPr lang="es-E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796fab70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796fab70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buNone/>
            </a:pPr>
            <a:r>
              <a:rPr lang="es-ES" sz="2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Durante la fase de definición se agrupa toda la información recolectada en la fase de empatía para quedarnos con los que realmente nos aporta valor, y </a:t>
            </a:r>
            <a:r>
              <a:rPr lang="es-ES" sz="2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asi</a:t>
            </a:r>
            <a:r>
              <a:rPr lang="es-ES" sz="2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definir cuál problema principal.  A partir de ahí, poder continuar en la búsqueda de las posibles soluciones que nos llevaran a la </a:t>
            </a:r>
            <a:r>
              <a:rPr lang="es-ES" sz="20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obtenciòn</a:t>
            </a:r>
            <a:r>
              <a:rPr lang="es-ES" sz="2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 un resultado innovador.</a:t>
            </a:r>
            <a:endParaRPr lang="es-ES" sz="2000" b="0" dirty="0">
              <a:effectLst/>
            </a:endParaRPr>
          </a:p>
          <a:p>
            <a:pPr marL="139700" indent="0" rtl="0">
              <a:buNone/>
            </a:pPr>
            <a:r>
              <a:rPr lang="es-ES" sz="20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(que es en lo que se enfoca este metodología)</a:t>
            </a:r>
            <a:endParaRPr lang="es-ES" sz="2000" b="0" dirty="0">
              <a:effectLst/>
            </a:endParaRPr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b336c8f2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b336c8f2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marL="139700" indent="0" rtl="0">
              <a:buNone/>
            </a:pP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 En la fase de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Ideación,el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equipo genera ideas para encontrar una posible solución, pero, no debemos quedarnos con la primera que se nos ocurra, por lo que se usan métodos como el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Brainstorming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! </a:t>
            </a:r>
            <a:endParaRPr lang="es-ES" sz="1200" b="0" dirty="0">
              <a:effectLst/>
              <a:highlight>
                <a:srgbClr val="FFFFFF"/>
              </a:highlight>
            </a:endParaRPr>
          </a:p>
          <a:p>
            <a:pPr marL="139700" indent="0" rtl="0">
              <a:buNone/>
            </a:pP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 propósito es favorecer el pensamiento expansivo y eliminar los juicios de valor. recordando que a veces la ideas más  excéntricas son las que generan soluciones visionarias.</a:t>
            </a:r>
            <a:endParaRPr lang="es-ES" sz="1200" b="0" dirty="0">
              <a:effectLst/>
              <a:highlight>
                <a:srgbClr val="FFFFFF"/>
              </a:highlight>
            </a:endParaRPr>
          </a:p>
          <a:p>
            <a:pPr marL="139700" indent="0">
              <a:buNone/>
            </a:pPr>
            <a:endParaRPr sz="1200" dirty="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b336c8f2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b336c8f2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Tx/>
              <a:buNone/>
            </a:pPr>
            <a:endParaRPr sz="1200" b="1" dirty="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marL="139700" indent="0" rtl="0">
              <a:buFontTx/>
              <a:buNone/>
            </a:pP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  la fase de Prototipado tratamos de volver las ideas realidad, por lo que se crean versiones del producto a pequeña escala para visualizar  las posibles soluciones y determinar cual de ellas sería la mejor solución posible antes los problemas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idenficados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lang="es-ES" b="0" dirty="0">
              <a:effectLst/>
              <a:highlight>
                <a:srgbClr val="FFFFFF"/>
              </a:highlight>
            </a:endParaRPr>
          </a:p>
          <a:p>
            <a:pPr marL="139700" indent="0" rtl="0">
              <a:buFontTx/>
              <a:buNone/>
            </a:pP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 </a:t>
            </a:r>
            <a:endParaRPr lang="es-ES" b="0" dirty="0">
              <a:effectLst/>
              <a:highlight>
                <a:srgbClr val="FFFFFF"/>
              </a:highlight>
            </a:endParaRPr>
          </a:p>
          <a:p>
            <a:pPr marL="139700" indent="0" rtl="0">
              <a:buFontTx/>
              <a:buNone/>
            </a:pP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Tambien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se trata de identificar los elementos que debemos mejorar o refinar antes de llegar al resultado final. </a:t>
            </a:r>
            <a:endParaRPr lang="es-ES" b="0" dirty="0">
              <a:effectLst/>
              <a:highlight>
                <a:srgbClr val="FFFFFF"/>
              </a:highlight>
            </a:endParaRPr>
          </a:p>
          <a:p>
            <a:pPr marL="139700" indent="0">
              <a:buFontTx/>
              <a:buNone/>
            </a:pPr>
            <a:br>
              <a:rPr lang="es-ES" dirty="0">
                <a:highlight>
                  <a:srgbClr val="FFFFFF"/>
                </a:highlight>
              </a:rPr>
            </a:b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b9f7760201f5d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b9f7760201f5d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200" b="1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rgbClr val="D9EAD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4246050" y="751050"/>
            <a:ext cx="4282800" cy="20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>
                <a:latin typeface="Pacifico"/>
                <a:ea typeface="Pacifico"/>
                <a:cs typeface="Pacifico"/>
                <a:sym typeface="Pacifico"/>
              </a:rPr>
              <a:t> </a:t>
            </a:r>
            <a:r>
              <a:rPr lang="es" sz="6900">
                <a:latin typeface="Lobster"/>
                <a:ea typeface="Lobster"/>
                <a:cs typeface="Lobster"/>
                <a:sym typeface="Lobster"/>
              </a:rPr>
              <a:t>Design</a:t>
            </a:r>
            <a:endParaRPr sz="6900">
              <a:solidFill>
                <a:srgbClr val="00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900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 Thinking</a:t>
            </a:r>
            <a:endParaRPr sz="6900">
              <a:solidFill>
                <a:srgbClr val="00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66750" y="1834825"/>
            <a:ext cx="6331500" cy="302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000000"/>
                </a:solidFill>
              </a:rPr>
              <a:t>Grupo 4 &amp; 6</a:t>
            </a:r>
            <a:br>
              <a:rPr lang="es" b="1" dirty="0">
                <a:solidFill>
                  <a:srgbClr val="000000"/>
                </a:solidFill>
              </a:rPr>
            </a:br>
            <a:r>
              <a:rPr lang="es" b="1" dirty="0">
                <a:solidFill>
                  <a:srgbClr val="000000"/>
                </a:solidFill>
              </a:rPr>
              <a:t>INGENIERÍA DE SOFTWARE</a:t>
            </a:r>
            <a:endParaRPr b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" dirty="0"/>
            </a:br>
            <a:r>
              <a:rPr lang="es" dirty="0"/>
              <a:t>Integrantes:  </a:t>
            </a:r>
            <a:br>
              <a:rPr lang="es" dirty="0"/>
            </a:br>
            <a:r>
              <a:rPr lang="es" dirty="0"/>
              <a:t>Amaya  Estefanía	   73474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Aramayo	 Marilina    70463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Erazo Emmanuel 	   58478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Massetti Chiara         74184</a:t>
            </a:r>
            <a:endParaRPr dirty="0"/>
          </a:p>
          <a:p>
            <a:pPr marL="0" lvl="0" indent="0"/>
            <a:r>
              <a:rPr lang="es" dirty="0"/>
              <a:t>Zapata  Francisco    73315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375" y="2235625"/>
            <a:ext cx="5064475" cy="19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 rotWithShape="1">
          <a:blip r:embed="rId4">
            <a:alphaModFix/>
          </a:blip>
          <a:srcRect b="18400"/>
          <a:stretch/>
        </p:blipFill>
        <p:spPr>
          <a:xfrm>
            <a:off x="90925" y="4315950"/>
            <a:ext cx="607934" cy="7385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/>
        </p:nvSpPr>
        <p:spPr>
          <a:xfrm>
            <a:off x="791300" y="4404900"/>
            <a:ext cx="11211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>
                <a:latin typeface="Lato"/>
                <a:ea typeface="Lato"/>
                <a:cs typeface="Lato"/>
                <a:sym typeface="Lato"/>
              </a:rPr>
              <a:t>ISW 4K4</a:t>
            </a:r>
            <a:endParaRPr b="1" i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>
                <a:latin typeface="Lato"/>
                <a:ea typeface="Lato"/>
                <a:cs typeface="Lato"/>
                <a:sym typeface="Lato"/>
              </a:rPr>
              <a:t>UTN - FRC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" name="Google Shape;77;p13"/>
          <p:cNvSpPr/>
          <p:nvPr/>
        </p:nvSpPr>
        <p:spPr>
          <a:xfrm flipV="1">
            <a:off x="-2150" y="57181"/>
            <a:ext cx="17246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F29A992-67A5-42F8-8CCC-B01AFF044857}"/>
              </a:ext>
            </a:extLst>
          </p:cNvPr>
          <p:cNvCxnSpPr>
            <a:cxnSpLocks/>
          </p:cNvCxnSpPr>
          <p:nvPr/>
        </p:nvCxnSpPr>
        <p:spPr>
          <a:xfrm>
            <a:off x="1722474" y="0"/>
            <a:ext cx="0" cy="1913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/>
        </p:nvSpPr>
        <p:spPr>
          <a:xfrm>
            <a:off x="2047788" y="209750"/>
            <a:ext cx="57792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¿Quiénes lo utilizan?</a:t>
            </a:r>
            <a:endParaRPr sz="22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750" y="822350"/>
            <a:ext cx="7462543" cy="41685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7;p13">
            <a:extLst>
              <a:ext uri="{FF2B5EF4-FFF2-40B4-BE49-F238E27FC236}">
                <a16:creationId xmlns:a16="http://schemas.microsoft.com/office/drawing/2014/main" id="{EE1CD7A3-88C6-494C-B37E-4041E93631A5}"/>
              </a:ext>
            </a:extLst>
          </p:cNvPr>
          <p:cNvSpPr/>
          <p:nvPr/>
        </p:nvSpPr>
        <p:spPr>
          <a:xfrm flipV="1">
            <a:off x="-2150" y="57181"/>
            <a:ext cx="17246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EE5D8453-5151-437C-B446-0751879C8BCC}"/>
              </a:ext>
            </a:extLst>
          </p:cNvPr>
          <p:cNvCxnSpPr>
            <a:cxnSpLocks/>
          </p:cNvCxnSpPr>
          <p:nvPr/>
        </p:nvCxnSpPr>
        <p:spPr>
          <a:xfrm>
            <a:off x="1722474" y="0"/>
            <a:ext cx="0" cy="1913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/>
        </p:nvSpPr>
        <p:spPr>
          <a:xfrm>
            <a:off x="2470150" y="0"/>
            <a:ext cx="4369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¿Cómo funciona?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5006571" y="1385738"/>
            <a:ext cx="3221700" cy="17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 dirty="0">
                <a:latin typeface="Raleway"/>
                <a:ea typeface="Raleway"/>
                <a:cs typeface="Raleway"/>
                <a:sym typeface="Raleway"/>
              </a:rPr>
              <a:t>Técnicas con un gran </a:t>
            </a:r>
            <a:endParaRPr sz="23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2300" b="1" dirty="0">
                <a:latin typeface="Raleway"/>
                <a:ea typeface="Raleway"/>
                <a:cs typeface="Raleway"/>
                <a:sym typeface="Raleway"/>
              </a:rPr>
              <a:t>contenido visual y plástico</a:t>
            </a:r>
            <a:endParaRPr sz="2300" i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6643D5-6376-4C21-9130-50503519E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29" y="1141190"/>
            <a:ext cx="3460050" cy="346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;p13">
            <a:extLst>
              <a:ext uri="{FF2B5EF4-FFF2-40B4-BE49-F238E27FC236}">
                <a16:creationId xmlns:a16="http://schemas.microsoft.com/office/drawing/2014/main" id="{F5DCFE14-2570-4B0A-A314-1505414D412A}"/>
              </a:ext>
            </a:extLst>
          </p:cNvPr>
          <p:cNvSpPr/>
          <p:nvPr/>
        </p:nvSpPr>
        <p:spPr>
          <a:xfrm flipV="1">
            <a:off x="-2150" y="57181"/>
            <a:ext cx="17246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FFAE0CE-C303-4A17-95C4-DD73F3435D15}"/>
              </a:ext>
            </a:extLst>
          </p:cNvPr>
          <p:cNvCxnSpPr>
            <a:cxnSpLocks/>
          </p:cNvCxnSpPr>
          <p:nvPr/>
        </p:nvCxnSpPr>
        <p:spPr>
          <a:xfrm>
            <a:off x="1722474" y="0"/>
            <a:ext cx="0" cy="1913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/>
        </p:nvSpPr>
        <p:spPr>
          <a:xfrm>
            <a:off x="198900" y="235425"/>
            <a:ext cx="73278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6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Los</a:t>
            </a:r>
            <a:r>
              <a:rPr lang="es" sz="46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46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materiales</a:t>
            </a:r>
            <a:endParaRPr sz="46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415575" y="1808275"/>
            <a:ext cx="3049500" cy="112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 dirty="0">
                <a:latin typeface="Raleway"/>
                <a:ea typeface="Raleway"/>
                <a:cs typeface="Raleway"/>
                <a:sym typeface="Raleway"/>
              </a:rPr>
              <a:t>Están al alcance de cualquiera</a:t>
            </a:r>
            <a:endParaRPr sz="2300" i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075" y="-532275"/>
            <a:ext cx="5811026" cy="58110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7;p13">
            <a:extLst>
              <a:ext uri="{FF2B5EF4-FFF2-40B4-BE49-F238E27FC236}">
                <a16:creationId xmlns:a16="http://schemas.microsoft.com/office/drawing/2014/main" id="{5353AD4C-C445-4844-BE96-E482859F00D3}"/>
              </a:ext>
            </a:extLst>
          </p:cNvPr>
          <p:cNvSpPr/>
          <p:nvPr/>
        </p:nvSpPr>
        <p:spPr>
          <a:xfrm flipV="1">
            <a:off x="-2150" y="57181"/>
            <a:ext cx="17246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CE58F011-5DFE-4AFA-8110-B8DAC91B74EC}"/>
              </a:ext>
            </a:extLst>
          </p:cNvPr>
          <p:cNvCxnSpPr>
            <a:cxnSpLocks/>
          </p:cNvCxnSpPr>
          <p:nvPr/>
        </p:nvCxnSpPr>
        <p:spPr>
          <a:xfrm>
            <a:off x="1722474" y="0"/>
            <a:ext cx="0" cy="1913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/>
        </p:nvSpPr>
        <p:spPr>
          <a:xfrm>
            <a:off x="0" y="415800"/>
            <a:ext cx="29454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6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El equipo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800" y="856475"/>
            <a:ext cx="3850850" cy="38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753650" y="1794925"/>
            <a:ext cx="30495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latin typeface="Raleway"/>
                <a:ea typeface="Raleway"/>
                <a:cs typeface="Raleway"/>
                <a:sym typeface="Raleway"/>
              </a:rPr>
              <a:t>Equipo diverso,</a:t>
            </a:r>
            <a:endParaRPr sz="23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2300" b="1">
                <a:latin typeface="Raleway"/>
                <a:ea typeface="Raleway"/>
                <a:cs typeface="Raleway"/>
                <a:sym typeface="Raleway"/>
              </a:rPr>
              <a:t>más puntos de vista,</a:t>
            </a:r>
            <a:endParaRPr sz="23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2300" b="1">
                <a:latin typeface="Raleway"/>
                <a:ea typeface="Raleway"/>
                <a:cs typeface="Raleway"/>
                <a:sym typeface="Raleway"/>
              </a:rPr>
              <a:t>más conocimientos,</a:t>
            </a:r>
            <a:endParaRPr sz="23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2300" b="1">
                <a:latin typeface="Raleway"/>
                <a:ea typeface="Raleway"/>
                <a:cs typeface="Raleway"/>
                <a:sym typeface="Raleway"/>
              </a:rPr>
              <a:t>más experiencias</a:t>
            </a:r>
            <a:r>
              <a:rPr lang="es" sz="2000">
                <a:solidFill>
                  <a:schemeClr val="dk2"/>
                </a:solidFill>
              </a:rPr>
              <a:t>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5" name="Google Shape;77;p13">
            <a:extLst>
              <a:ext uri="{FF2B5EF4-FFF2-40B4-BE49-F238E27FC236}">
                <a16:creationId xmlns:a16="http://schemas.microsoft.com/office/drawing/2014/main" id="{B2813489-9230-4EF2-92EA-3F78EC6B67C3}"/>
              </a:ext>
            </a:extLst>
          </p:cNvPr>
          <p:cNvSpPr/>
          <p:nvPr/>
        </p:nvSpPr>
        <p:spPr>
          <a:xfrm flipV="1">
            <a:off x="-2150" y="57181"/>
            <a:ext cx="17246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AA9DA92-5B2C-45A0-BA2A-2304BD8DA70E}"/>
              </a:ext>
            </a:extLst>
          </p:cNvPr>
          <p:cNvCxnSpPr>
            <a:cxnSpLocks/>
          </p:cNvCxnSpPr>
          <p:nvPr/>
        </p:nvCxnSpPr>
        <p:spPr>
          <a:xfrm>
            <a:off x="1722474" y="0"/>
            <a:ext cx="0" cy="1913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/>
        </p:nvSpPr>
        <p:spPr>
          <a:xfrm>
            <a:off x="2914950" y="192400"/>
            <a:ext cx="33141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9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El espacio</a:t>
            </a:r>
            <a:endParaRPr sz="3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350" y="1401375"/>
            <a:ext cx="4686148" cy="31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5506425" y="1524576"/>
            <a:ext cx="3000000" cy="25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2300" b="1">
                <a:latin typeface="Raleway"/>
                <a:ea typeface="Raleway"/>
                <a:cs typeface="Raleway"/>
                <a:sym typeface="Raleway"/>
              </a:rPr>
              <a:t>Debe permitir el trabajo distendido y hacernos sentir cómodos.</a:t>
            </a:r>
            <a:endParaRPr/>
          </a:p>
        </p:txBody>
      </p:sp>
      <p:sp>
        <p:nvSpPr>
          <p:cNvPr id="5" name="Google Shape;77;p13">
            <a:extLst>
              <a:ext uri="{FF2B5EF4-FFF2-40B4-BE49-F238E27FC236}">
                <a16:creationId xmlns:a16="http://schemas.microsoft.com/office/drawing/2014/main" id="{F380162F-5F7B-4374-BCCD-59C5489A389A}"/>
              </a:ext>
            </a:extLst>
          </p:cNvPr>
          <p:cNvSpPr/>
          <p:nvPr/>
        </p:nvSpPr>
        <p:spPr>
          <a:xfrm flipV="1">
            <a:off x="-2150" y="57181"/>
            <a:ext cx="17246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0021A43-7991-4030-8634-31173AB0702B}"/>
              </a:ext>
            </a:extLst>
          </p:cNvPr>
          <p:cNvCxnSpPr>
            <a:cxnSpLocks/>
          </p:cNvCxnSpPr>
          <p:nvPr/>
        </p:nvCxnSpPr>
        <p:spPr>
          <a:xfrm>
            <a:off x="1722474" y="0"/>
            <a:ext cx="0" cy="1913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/>
        </p:nvSpPr>
        <p:spPr>
          <a:xfrm>
            <a:off x="5365063" y="392150"/>
            <a:ext cx="3242700" cy="12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9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La actitud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75" y="669350"/>
            <a:ext cx="3418276" cy="17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2599" y="1735725"/>
            <a:ext cx="4315174" cy="310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508725" y="3430725"/>
            <a:ext cx="3000000" cy="14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latin typeface="Raleway"/>
                <a:ea typeface="Raleway"/>
                <a:cs typeface="Raleway"/>
                <a:sym typeface="Raleway"/>
              </a:rPr>
              <a:t>Debemos adoptar la que se denomina "Actitud del Diseñador"</a:t>
            </a:r>
            <a:endParaRPr/>
          </a:p>
        </p:txBody>
      </p:sp>
      <p:sp>
        <p:nvSpPr>
          <p:cNvPr id="6" name="Google Shape;77;p13">
            <a:extLst>
              <a:ext uri="{FF2B5EF4-FFF2-40B4-BE49-F238E27FC236}">
                <a16:creationId xmlns:a16="http://schemas.microsoft.com/office/drawing/2014/main" id="{B0859DBD-973C-4DD7-A6A9-1D9B33D43A5C}"/>
              </a:ext>
            </a:extLst>
          </p:cNvPr>
          <p:cNvSpPr/>
          <p:nvPr/>
        </p:nvSpPr>
        <p:spPr>
          <a:xfrm flipV="1">
            <a:off x="-2150" y="57181"/>
            <a:ext cx="17246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A355666-BC53-438A-8BBD-93F1F680B22F}"/>
              </a:ext>
            </a:extLst>
          </p:cNvPr>
          <p:cNvCxnSpPr>
            <a:cxnSpLocks/>
          </p:cNvCxnSpPr>
          <p:nvPr/>
        </p:nvCxnSpPr>
        <p:spPr>
          <a:xfrm>
            <a:off x="1722474" y="0"/>
            <a:ext cx="0" cy="1913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/>
        </p:nvSpPr>
        <p:spPr>
          <a:xfrm>
            <a:off x="266425" y="0"/>
            <a:ext cx="8414700" cy="15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¿Cómo se puede impulsar el Design Thinking en la organización?</a:t>
            </a:r>
            <a:endParaRPr sz="3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975" y="1231625"/>
            <a:ext cx="6258075" cy="37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7;p13">
            <a:extLst>
              <a:ext uri="{FF2B5EF4-FFF2-40B4-BE49-F238E27FC236}">
                <a16:creationId xmlns:a16="http://schemas.microsoft.com/office/drawing/2014/main" id="{4B8DDE34-23EF-4B4C-AD8D-60CF59623813}"/>
              </a:ext>
            </a:extLst>
          </p:cNvPr>
          <p:cNvSpPr/>
          <p:nvPr/>
        </p:nvSpPr>
        <p:spPr>
          <a:xfrm flipV="1">
            <a:off x="-2150" y="57181"/>
            <a:ext cx="17246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623358F-06FA-4956-B86B-43D0C8B4FA55}"/>
              </a:ext>
            </a:extLst>
          </p:cNvPr>
          <p:cNvCxnSpPr>
            <a:cxnSpLocks/>
          </p:cNvCxnSpPr>
          <p:nvPr/>
        </p:nvCxnSpPr>
        <p:spPr>
          <a:xfrm>
            <a:off x="1722474" y="0"/>
            <a:ext cx="0" cy="1913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/>
        </p:nvSpPr>
        <p:spPr>
          <a:xfrm>
            <a:off x="1383250" y="137000"/>
            <a:ext cx="66744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PASO 1: Transmitir una visión</a:t>
            </a:r>
            <a:endParaRPr sz="34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176" y="1205575"/>
            <a:ext cx="4923150" cy="273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/>
        </p:nvSpPr>
        <p:spPr>
          <a:xfrm>
            <a:off x="1622500" y="4044975"/>
            <a:ext cx="61959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2000" i="1">
                <a:solidFill>
                  <a:schemeClr val="dk2"/>
                </a:solidFill>
              </a:rPr>
              <a:t>Transmitir una visión que los empleados puedan comprender como base.</a:t>
            </a:r>
            <a:endParaRPr sz="23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77;p13">
            <a:extLst>
              <a:ext uri="{FF2B5EF4-FFF2-40B4-BE49-F238E27FC236}">
                <a16:creationId xmlns:a16="http://schemas.microsoft.com/office/drawing/2014/main" id="{96D0F8AB-55AF-41B2-90D7-D1E0A4FA370F}"/>
              </a:ext>
            </a:extLst>
          </p:cNvPr>
          <p:cNvSpPr/>
          <p:nvPr/>
        </p:nvSpPr>
        <p:spPr>
          <a:xfrm flipV="1">
            <a:off x="-2150" y="57181"/>
            <a:ext cx="17246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590337F-33D2-42F9-80DC-00FB8C6CE9E8}"/>
              </a:ext>
            </a:extLst>
          </p:cNvPr>
          <p:cNvCxnSpPr>
            <a:cxnSpLocks/>
          </p:cNvCxnSpPr>
          <p:nvPr/>
        </p:nvCxnSpPr>
        <p:spPr>
          <a:xfrm>
            <a:off x="1722474" y="0"/>
            <a:ext cx="0" cy="1913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25" y="1222400"/>
            <a:ext cx="5097526" cy="23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1374150" y="208350"/>
            <a:ext cx="63957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PASO 2: Inspirar a los demás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900" y="2571750"/>
            <a:ext cx="3027526" cy="23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 descr="Trozo de cinta adhesiva que pega una nota a la diapositiva"/>
          <p:cNvPicPr preferRelativeResize="0"/>
          <p:nvPr/>
        </p:nvPicPr>
        <p:blipFill rotWithShape="1">
          <a:blip r:embed="rId5">
            <a:alphaModFix/>
          </a:blip>
          <a:srcRect l="9244" t="5926" r="2118" b="10011"/>
          <a:stretch/>
        </p:blipFill>
        <p:spPr>
          <a:xfrm rot="130421">
            <a:off x="1736999" y="1036317"/>
            <a:ext cx="2459515" cy="73635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/>
        </p:nvSpPr>
        <p:spPr>
          <a:xfrm>
            <a:off x="819450" y="1556496"/>
            <a:ext cx="4461300" cy="15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s" sz="1700" b="1">
                <a:solidFill>
                  <a:schemeClr val="dk2"/>
                </a:solidFill>
              </a:rPr>
              <a:t>Si bien design thinking promueve la simplificación como un medio de expansión en nuevas direcciones</a:t>
            </a:r>
            <a:endParaRPr sz="2000" b="1">
              <a:solidFill>
                <a:srgbClr val="F4652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46524"/>
                </a:solidFill>
                <a:latin typeface="Raleway"/>
                <a:ea typeface="Raleway"/>
                <a:cs typeface="Raleway"/>
                <a:sym typeface="Raleway"/>
              </a:rPr>
              <a:t>       </a:t>
            </a:r>
            <a:r>
              <a:rPr lang="es" sz="1800" b="1">
                <a:solidFill>
                  <a:srgbClr val="F46524"/>
                </a:solidFill>
                <a:latin typeface="Raleway"/>
                <a:ea typeface="Raleway"/>
                <a:cs typeface="Raleway"/>
                <a:sym typeface="Raleway"/>
              </a:rPr>
              <a:t>NO ES UNA TAREA FÁCIL</a:t>
            </a:r>
            <a:endParaRPr sz="1800" b="1">
              <a:solidFill>
                <a:srgbClr val="F4652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308088" y="3593950"/>
            <a:ext cx="54840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chemeClr val="lt1"/>
                </a:solidFill>
                <a:highlight>
                  <a:schemeClr val="accent1"/>
                </a:highlight>
                <a:latin typeface="Verdana"/>
                <a:ea typeface="Verdana"/>
                <a:cs typeface="Verdana"/>
                <a:sym typeface="Verdana"/>
              </a:rPr>
              <a:t>Los líderes asumen estos desafíos y determinan</a:t>
            </a:r>
            <a:endParaRPr sz="1300" b="1">
              <a:solidFill>
                <a:schemeClr val="lt1"/>
              </a:solidFill>
              <a:highlight>
                <a:schemeClr val="accent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300" b="1">
                <a:solidFill>
                  <a:schemeClr val="lt1"/>
                </a:solidFill>
                <a:highlight>
                  <a:schemeClr val="accent1"/>
                </a:highlight>
                <a:latin typeface="Verdana"/>
                <a:ea typeface="Verdana"/>
                <a:cs typeface="Verdana"/>
                <a:sym typeface="Verdana"/>
              </a:rPr>
              <a:t> formas efectivas de abordar los problemas</a:t>
            </a:r>
            <a:endParaRPr sz="1600">
              <a:solidFill>
                <a:schemeClr val="lt1"/>
              </a:solidFill>
              <a:highlight>
                <a:schemeClr val="accent1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" name="Google Shape;77;p13">
            <a:extLst>
              <a:ext uri="{FF2B5EF4-FFF2-40B4-BE49-F238E27FC236}">
                <a16:creationId xmlns:a16="http://schemas.microsoft.com/office/drawing/2014/main" id="{0B7C2C3F-5B37-4033-912E-0E5BAE8DBFCB}"/>
              </a:ext>
            </a:extLst>
          </p:cNvPr>
          <p:cNvSpPr/>
          <p:nvPr/>
        </p:nvSpPr>
        <p:spPr>
          <a:xfrm flipV="1">
            <a:off x="-2150" y="57181"/>
            <a:ext cx="17246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B0156D9-D4EC-43AE-9E0A-11DD7891545C}"/>
              </a:ext>
            </a:extLst>
          </p:cNvPr>
          <p:cNvCxnSpPr>
            <a:cxnSpLocks/>
          </p:cNvCxnSpPr>
          <p:nvPr/>
        </p:nvCxnSpPr>
        <p:spPr>
          <a:xfrm>
            <a:off x="1722474" y="0"/>
            <a:ext cx="0" cy="1913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/>
        </p:nvSpPr>
        <p:spPr>
          <a:xfrm>
            <a:off x="631175" y="173950"/>
            <a:ext cx="83460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PASO 3 : Involucrarse con el </a:t>
            </a:r>
            <a:endParaRPr sz="34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trabajo en marcha</a:t>
            </a:r>
            <a:endParaRPr sz="34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747" y="2049875"/>
            <a:ext cx="2254873" cy="21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375" y="1927650"/>
            <a:ext cx="2424427" cy="243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7;p13">
            <a:extLst>
              <a:ext uri="{FF2B5EF4-FFF2-40B4-BE49-F238E27FC236}">
                <a16:creationId xmlns:a16="http://schemas.microsoft.com/office/drawing/2014/main" id="{784CC748-C1C8-48FB-9E70-163EA8D1A8AB}"/>
              </a:ext>
            </a:extLst>
          </p:cNvPr>
          <p:cNvSpPr/>
          <p:nvPr/>
        </p:nvSpPr>
        <p:spPr>
          <a:xfrm flipV="1">
            <a:off x="-2150" y="57181"/>
            <a:ext cx="17246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B6833F3-6478-4C72-A672-066880D67BB8}"/>
              </a:ext>
            </a:extLst>
          </p:cNvPr>
          <p:cNvCxnSpPr>
            <a:cxnSpLocks/>
          </p:cNvCxnSpPr>
          <p:nvPr/>
        </p:nvCxnSpPr>
        <p:spPr>
          <a:xfrm>
            <a:off x="1722474" y="0"/>
            <a:ext cx="0" cy="1913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/>
        </p:nvSpPr>
        <p:spPr>
          <a:xfrm>
            <a:off x="1290900" y="396175"/>
            <a:ext cx="6562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1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¿Qué es Design Thinking?</a:t>
            </a:r>
            <a:endParaRPr sz="41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163" y="1466975"/>
            <a:ext cx="6925677" cy="32246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7;p13">
            <a:extLst>
              <a:ext uri="{FF2B5EF4-FFF2-40B4-BE49-F238E27FC236}">
                <a16:creationId xmlns:a16="http://schemas.microsoft.com/office/drawing/2014/main" id="{C5977650-4F1E-4E0A-B58F-2D209362ADF9}"/>
              </a:ext>
            </a:extLst>
          </p:cNvPr>
          <p:cNvSpPr/>
          <p:nvPr/>
        </p:nvSpPr>
        <p:spPr>
          <a:xfrm flipV="1">
            <a:off x="-2150" y="67814"/>
            <a:ext cx="17246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3496B62-58B2-4265-A66B-D96A7B10B826}"/>
              </a:ext>
            </a:extLst>
          </p:cNvPr>
          <p:cNvCxnSpPr>
            <a:cxnSpLocks/>
          </p:cNvCxnSpPr>
          <p:nvPr/>
        </p:nvCxnSpPr>
        <p:spPr>
          <a:xfrm>
            <a:off x="1722474" y="10633"/>
            <a:ext cx="0" cy="1913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75" y="193570"/>
            <a:ext cx="8286450" cy="481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 descr="Trozo de cinta adhesiva que pega una nota a la diapositiva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74585">
            <a:off x="3659945" y="168854"/>
            <a:ext cx="1824104" cy="73851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/>
        </p:nvSpPr>
        <p:spPr>
          <a:xfrm>
            <a:off x="1282057" y="925550"/>
            <a:ext cx="27990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757575"/>
                </a:solidFill>
                <a:latin typeface="Raleway"/>
                <a:ea typeface="Raleway"/>
                <a:cs typeface="Raleway"/>
                <a:sym typeface="Raleway"/>
              </a:rPr>
              <a:t>Conclusiones</a:t>
            </a:r>
            <a:endParaRPr sz="3000" b="1">
              <a:solidFill>
                <a:srgbClr val="75757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0200" y="1940350"/>
            <a:ext cx="2798999" cy="268941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 txBox="1"/>
          <p:nvPr/>
        </p:nvSpPr>
        <p:spPr>
          <a:xfrm>
            <a:off x="1217350" y="2073125"/>
            <a:ext cx="3144000" cy="1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latin typeface="Raleway"/>
                <a:ea typeface="Raleway"/>
                <a:cs typeface="Raleway"/>
                <a:sym typeface="Raleway"/>
              </a:rPr>
              <a:t>Esta metodología es  aplicable a cualquier ámbito que requiera un enfoque creativo</a:t>
            </a:r>
            <a:endParaRPr sz="23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Google Shape;77;p13">
            <a:extLst>
              <a:ext uri="{FF2B5EF4-FFF2-40B4-BE49-F238E27FC236}">
                <a16:creationId xmlns:a16="http://schemas.microsoft.com/office/drawing/2014/main" id="{6F918618-B8D1-4990-8AF4-AF3DB55EEA91}"/>
              </a:ext>
            </a:extLst>
          </p:cNvPr>
          <p:cNvSpPr/>
          <p:nvPr/>
        </p:nvSpPr>
        <p:spPr>
          <a:xfrm flipV="1">
            <a:off x="-2150" y="57181"/>
            <a:ext cx="17246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2668211-623C-4306-A355-B8CD4B1C3D84}"/>
              </a:ext>
            </a:extLst>
          </p:cNvPr>
          <p:cNvCxnSpPr>
            <a:cxnSpLocks/>
          </p:cNvCxnSpPr>
          <p:nvPr/>
        </p:nvCxnSpPr>
        <p:spPr>
          <a:xfrm>
            <a:off x="1722474" y="0"/>
            <a:ext cx="0" cy="1913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/>
        </p:nvSpPr>
        <p:spPr>
          <a:xfrm>
            <a:off x="2291550" y="2389175"/>
            <a:ext cx="4560900" cy="11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3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Principales </a:t>
            </a:r>
            <a:endParaRPr sz="43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3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características</a:t>
            </a:r>
            <a:endParaRPr sz="43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95176" y="-900"/>
            <a:ext cx="2103200" cy="249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638" y="3032526"/>
            <a:ext cx="1943900" cy="19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2199" y="98924"/>
            <a:ext cx="2025199" cy="202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5538" y="3643675"/>
            <a:ext cx="3752421" cy="15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2438" y="942197"/>
            <a:ext cx="2025225" cy="20252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2213475" y="98925"/>
            <a:ext cx="188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innovación</a:t>
            </a: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192438" y="2357200"/>
            <a:ext cx="210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observación</a:t>
            </a: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6084150" y="98925"/>
            <a:ext cx="294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iteración de las soluciones</a:t>
            </a:r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2180075" y="4313000"/>
            <a:ext cx="249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involucramiento de  usuarios</a:t>
            </a: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6650400" y="2822600"/>
            <a:ext cx="249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uso de percepciones</a:t>
            </a:r>
            <a:endParaRPr/>
          </a:p>
        </p:txBody>
      </p:sp>
      <p:sp>
        <p:nvSpPr>
          <p:cNvPr id="13" name="Google Shape;77;p13">
            <a:extLst>
              <a:ext uri="{FF2B5EF4-FFF2-40B4-BE49-F238E27FC236}">
                <a16:creationId xmlns:a16="http://schemas.microsoft.com/office/drawing/2014/main" id="{AD85A57F-CB60-4BCB-8139-EA98B6E41BC3}"/>
              </a:ext>
            </a:extLst>
          </p:cNvPr>
          <p:cNvSpPr/>
          <p:nvPr/>
        </p:nvSpPr>
        <p:spPr>
          <a:xfrm flipV="1">
            <a:off x="-2150" y="57181"/>
            <a:ext cx="17246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EB12F0E-640F-4B52-8875-75C7767BFA00}"/>
              </a:ext>
            </a:extLst>
          </p:cNvPr>
          <p:cNvCxnSpPr>
            <a:cxnSpLocks/>
          </p:cNvCxnSpPr>
          <p:nvPr/>
        </p:nvCxnSpPr>
        <p:spPr>
          <a:xfrm>
            <a:off x="1722474" y="0"/>
            <a:ext cx="0" cy="1913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/>
        </p:nvSpPr>
        <p:spPr>
          <a:xfrm>
            <a:off x="3142650" y="349225"/>
            <a:ext cx="28587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1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Proceso</a:t>
            </a:r>
            <a:r>
              <a:rPr lang="es" sz="48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s" sz="37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s" sz="3700" b="1">
                <a:solidFill>
                  <a:schemeClr val="lt2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  </a:t>
            </a:r>
            <a:endParaRPr sz="3700" b="1">
              <a:solidFill>
                <a:schemeClr val="lt2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450" y="1322875"/>
            <a:ext cx="7427100" cy="31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7;p13">
            <a:extLst>
              <a:ext uri="{FF2B5EF4-FFF2-40B4-BE49-F238E27FC236}">
                <a16:creationId xmlns:a16="http://schemas.microsoft.com/office/drawing/2014/main" id="{B4F4C18A-8C5A-4E46-821F-75701533C4C9}"/>
              </a:ext>
            </a:extLst>
          </p:cNvPr>
          <p:cNvSpPr/>
          <p:nvPr/>
        </p:nvSpPr>
        <p:spPr>
          <a:xfrm flipV="1">
            <a:off x="-2150" y="57181"/>
            <a:ext cx="17246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2AB20FB-8A20-4ED6-8329-727A1671990C}"/>
              </a:ext>
            </a:extLst>
          </p:cNvPr>
          <p:cNvCxnSpPr>
            <a:cxnSpLocks/>
          </p:cNvCxnSpPr>
          <p:nvPr/>
        </p:nvCxnSpPr>
        <p:spPr>
          <a:xfrm>
            <a:off x="1722474" y="0"/>
            <a:ext cx="0" cy="1913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/>
        </p:nvSpPr>
        <p:spPr>
          <a:xfrm>
            <a:off x="477650" y="406425"/>
            <a:ext cx="6083700" cy="1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1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Empatía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550" y="2360025"/>
            <a:ext cx="2624550" cy="21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410525" y="1427025"/>
            <a:ext cx="35646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2000" i="1">
                <a:solidFill>
                  <a:schemeClr val="dk2"/>
                </a:solidFill>
              </a:rPr>
              <a:t>Se busca conectar con las necesidades del usuario</a:t>
            </a:r>
            <a:endParaRPr sz="23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4028850" y="2571750"/>
            <a:ext cx="1343100" cy="59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5694125" y="1571275"/>
            <a:ext cx="2471100" cy="24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5895700" y="2360025"/>
            <a:ext cx="2108400" cy="11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Identificar principales insights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77;p13">
            <a:extLst>
              <a:ext uri="{FF2B5EF4-FFF2-40B4-BE49-F238E27FC236}">
                <a16:creationId xmlns:a16="http://schemas.microsoft.com/office/drawing/2014/main" id="{4F29A28E-65A5-477A-B252-5ADD32FA0913}"/>
              </a:ext>
            </a:extLst>
          </p:cNvPr>
          <p:cNvSpPr/>
          <p:nvPr/>
        </p:nvSpPr>
        <p:spPr>
          <a:xfrm flipV="1">
            <a:off x="-2150" y="57181"/>
            <a:ext cx="17246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35A36341-30A3-4611-8B13-2C4B12883ADD}"/>
              </a:ext>
            </a:extLst>
          </p:cNvPr>
          <p:cNvCxnSpPr>
            <a:cxnSpLocks/>
          </p:cNvCxnSpPr>
          <p:nvPr/>
        </p:nvCxnSpPr>
        <p:spPr>
          <a:xfrm>
            <a:off x="1722474" y="0"/>
            <a:ext cx="0" cy="1913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/>
        </p:nvSpPr>
        <p:spPr>
          <a:xfrm>
            <a:off x="682050" y="241750"/>
            <a:ext cx="6110400" cy="11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1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Definición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25" y="1745975"/>
            <a:ext cx="4096276" cy="33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 descr="Trozo de cinta adhesiva que pega una nota a la diapositiva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30421">
            <a:off x="1357174" y="1630242"/>
            <a:ext cx="2459515" cy="73635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>
            <a:off x="793847" y="2080075"/>
            <a:ext cx="3256200" cy="22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300"/>
              </a:spcBef>
              <a:spcAft>
                <a:spcPts val="0"/>
              </a:spcAft>
              <a:buClr>
                <a:srgbClr val="F46524"/>
              </a:buClr>
              <a:buSzPts val="1400"/>
              <a:buFont typeface="Raleway"/>
              <a:buChar char="➔"/>
            </a:pPr>
            <a:r>
              <a:rPr lang="es" b="1">
                <a:solidFill>
                  <a:srgbClr val="F46524"/>
                </a:solidFill>
                <a:latin typeface="Raleway"/>
                <a:ea typeface="Raleway"/>
                <a:cs typeface="Raleway"/>
                <a:sym typeface="Raleway"/>
              </a:rPr>
              <a:t>Se agrupa toda la información recolectada </a:t>
            </a:r>
            <a:endParaRPr b="1">
              <a:solidFill>
                <a:srgbClr val="F4652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700"/>
              </a:spcBef>
              <a:spcAft>
                <a:spcPts val="0"/>
              </a:spcAft>
              <a:buClr>
                <a:srgbClr val="F46524"/>
              </a:buClr>
              <a:buSzPts val="1800"/>
              <a:buFont typeface="Raleway"/>
              <a:buChar char="➔"/>
            </a:pPr>
            <a:r>
              <a:rPr lang="es" b="1">
                <a:solidFill>
                  <a:srgbClr val="F46524"/>
                </a:solidFill>
                <a:latin typeface="Raleway"/>
                <a:ea typeface="Raleway"/>
                <a:cs typeface="Raleway"/>
                <a:sym typeface="Raleway"/>
              </a:rPr>
              <a:t>Nos quedamos solo con lo que nos aporta valor</a:t>
            </a:r>
            <a:endParaRPr b="1">
              <a:solidFill>
                <a:srgbClr val="F4652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700"/>
              </a:spcBef>
              <a:spcAft>
                <a:spcPts val="0"/>
              </a:spcAft>
              <a:buClr>
                <a:srgbClr val="F46524"/>
              </a:buClr>
              <a:buSzPts val="1400"/>
              <a:buFont typeface="Raleway"/>
              <a:buChar char="➔"/>
            </a:pPr>
            <a:r>
              <a:rPr lang="es" b="1">
                <a:solidFill>
                  <a:srgbClr val="F46524"/>
                </a:solidFill>
                <a:latin typeface="Raleway"/>
                <a:ea typeface="Raleway"/>
                <a:cs typeface="Raleway"/>
                <a:sym typeface="Raleway"/>
              </a:rPr>
              <a:t>Definimos el problema principal</a:t>
            </a:r>
            <a:endParaRPr b="1">
              <a:solidFill>
                <a:srgbClr val="F4652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700"/>
              </a:spcBef>
              <a:spcAft>
                <a:spcPts val="0"/>
              </a:spcAft>
              <a:buClr>
                <a:srgbClr val="F46524"/>
              </a:buClr>
              <a:buSzPts val="1800"/>
              <a:buFont typeface="Raleway"/>
              <a:buChar char="➔"/>
            </a:pPr>
            <a:r>
              <a:rPr lang="es" b="1">
                <a:solidFill>
                  <a:srgbClr val="F46524"/>
                </a:solidFill>
                <a:latin typeface="Raleway"/>
                <a:ea typeface="Raleway"/>
                <a:cs typeface="Raleway"/>
                <a:sym typeface="Raleway"/>
              </a:rPr>
              <a:t>Se continúa con la búsqueda de posibles soluciones</a:t>
            </a:r>
            <a:endParaRPr b="1">
              <a:solidFill>
                <a:srgbClr val="F4652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b="1">
              <a:solidFill>
                <a:srgbClr val="F4652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153925"/>
            <a:ext cx="4237075" cy="22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7;p13">
            <a:extLst>
              <a:ext uri="{FF2B5EF4-FFF2-40B4-BE49-F238E27FC236}">
                <a16:creationId xmlns:a16="http://schemas.microsoft.com/office/drawing/2014/main" id="{A0FAD6E2-6F0E-4C7B-97B0-E7F841DF64B3}"/>
              </a:ext>
            </a:extLst>
          </p:cNvPr>
          <p:cNvSpPr/>
          <p:nvPr/>
        </p:nvSpPr>
        <p:spPr>
          <a:xfrm flipV="1">
            <a:off x="-2150" y="57181"/>
            <a:ext cx="17246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35725E8-31C1-42A8-ABC9-27D65DDC5294}"/>
              </a:ext>
            </a:extLst>
          </p:cNvPr>
          <p:cNvCxnSpPr>
            <a:cxnSpLocks/>
          </p:cNvCxnSpPr>
          <p:nvPr/>
        </p:nvCxnSpPr>
        <p:spPr>
          <a:xfrm>
            <a:off x="1722474" y="0"/>
            <a:ext cx="0" cy="1913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/>
        </p:nvSpPr>
        <p:spPr>
          <a:xfrm>
            <a:off x="417600" y="512746"/>
            <a:ext cx="29769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1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Ideación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325" y="839588"/>
            <a:ext cx="3806774" cy="346432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417600" y="1933800"/>
            <a:ext cx="3498000" cy="12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latin typeface="Raleway"/>
                <a:ea typeface="Raleway"/>
                <a:cs typeface="Raleway"/>
                <a:sym typeface="Raleway"/>
              </a:rPr>
              <a:t>El equipo genera ideas</a:t>
            </a:r>
            <a:endParaRPr sz="2300" b="1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latin typeface="Raleway"/>
                <a:ea typeface="Raleway"/>
                <a:cs typeface="Raleway"/>
                <a:sym typeface="Raleway"/>
              </a:rPr>
              <a:t>para encontrar una posible solución</a:t>
            </a:r>
            <a:endParaRPr sz="23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417600" y="3481750"/>
            <a:ext cx="35646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2000" i="1">
                <a:solidFill>
                  <a:schemeClr val="dk2"/>
                </a:solidFill>
              </a:rPr>
              <a:t>Se usan métodos como el:</a:t>
            </a:r>
            <a:endParaRPr sz="23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ctrTitle" idx="4294967295"/>
          </p:nvPr>
        </p:nvSpPr>
        <p:spPr>
          <a:xfrm>
            <a:off x="-425600" y="3867850"/>
            <a:ext cx="53853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 b="0">
                <a:solidFill>
                  <a:schemeClr val="lt1"/>
                </a:solidFill>
                <a:highlight>
                  <a:schemeClr val="dk1"/>
                </a:highlight>
                <a:latin typeface="Pacifico"/>
                <a:ea typeface="Pacifico"/>
                <a:cs typeface="Pacifico"/>
                <a:sym typeface="Pacifico"/>
              </a:rPr>
              <a:t> </a:t>
            </a:r>
            <a:r>
              <a:rPr lang="es" sz="5100" b="0">
                <a:solidFill>
                  <a:schemeClr val="lt1"/>
                </a:solidFill>
                <a:highlight>
                  <a:schemeClr val="dk1"/>
                </a:highlight>
                <a:latin typeface="Lobster"/>
                <a:ea typeface="Lobster"/>
                <a:cs typeface="Lobster"/>
                <a:sym typeface="Lobster"/>
              </a:rPr>
              <a:t>Brainstorming!</a:t>
            </a:r>
            <a:endParaRPr sz="5100" b="0">
              <a:solidFill>
                <a:schemeClr val="lt1"/>
              </a:solidFill>
              <a:highlight>
                <a:schemeClr val="dk1"/>
              </a:highlight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" name="Google Shape;77;p13">
            <a:extLst>
              <a:ext uri="{FF2B5EF4-FFF2-40B4-BE49-F238E27FC236}">
                <a16:creationId xmlns:a16="http://schemas.microsoft.com/office/drawing/2014/main" id="{15CD953E-3305-4F7B-A0D7-2458773DCFA8}"/>
              </a:ext>
            </a:extLst>
          </p:cNvPr>
          <p:cNvSpPr/>
          <p:nvPr/>
        </p:nvSpPr>
        <p:spPr>
          <a:xfrm flipV="1">
            <a:off x="-2150" y="57181"/>
            <a:ext cx="17246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D5A3254-6CF1-453E-B284-2F08F95B514A}"/>
              </a:ext>
            </a:extLst>
          </p:cNvPr>
          <p:cNvCxnSpPr>
            <a:cxnSpLocks/>
          </p:cNvCxnSpPr>
          <p:nvPr/>
        </p:nvCxnSpPr>
        <p:spPr>
          <a:xfrm>
            <a:off x="1722474" y="0"/>
            <a:ext cx="0" cy="1913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/>
        </p:nvSpPr>
        <p:spPr>
          <a:xfrm>
            <a:off x="377050" y="451450"/>
            <a:ext cx="40707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1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Prototipado</a:t>
            </a:r>
            <a:endParaRPr sz="30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925" y="906050"/>
            <a:ext cx="4391453" cy="439145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439925" y="2303400"/>
            <a:ext cx="3498000" cy="12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latin typeface="Raleway"/>
                <a:ea typeface="Raleway"/>
                <a:cs typeface="Raleway"/>
                <a:sym typeface="Raleway"/>
              </a:rPr>
              <a:t>Se construyen prototipos para visualizar mejor las posibles soluciones</a:t>
            </a:r>
            <a:endParaRPr sz="23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Google Shape;77;p13">
            <a:extLst>
              <a:ext uri="{FF2B5EF4-FFF2-40B4-BE49-F238E27FC236}">
                <a16:creationId xmlns:a16="http://schemas.microsoft.com/office/drawing/2014/main" id="{AFE177C1-0C2A-457E-BBD9-02F17AFE9EAE}"/>
              </a:ext>
            </a:extLst>
          </p:cNvPr>
          <p:cNvSpPr/>
          <p:nvPr/>
        </p:nvSpPr>
        <p:spPr>
          <a:xfrm flipV="1">
            <a:off x="-2150" y="57181"/>
            <a:ext cx="17246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CEE7DE44-9AE5-4B4A-B5AD-BF9B50AB741F}"/>
              </a:ext>
            </a:extLst>
          </p:cNvPr>
          <p:cNvCxnSpPr>
            <a:cxnSpLocks/>
          </p:cNvCxnSpPr>
          <p:nvPr/>
        </p:nvCxnSpPr>
        <p:spPr>
          <a:xfrm>
            <a:off x="1722474" y="0"/>
            <a:ext cx="0" cy="1913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/>
        </p:nvSpPr>
        <p:spPr>
          <a:xfrm>
            <a:off x="1249150" y="0"/>
            <a:ext cx="2475000" cy="10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1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Testeo</a:t>
            </a:r>
            <a:endParaRPr sz="51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525" y="0"/>
            <a:ext cx="613648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567425" y="1740650"/>
            <a:ext cx="4235400" cy="10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 b="1">
                <a:latin typeface="Raleway"/>
                <a:ea typeface="Raleway"/>
                <a:cs typeface="Raleway"/>
                <a:sym typeface="Raleway"/>
              </a:rPr>
              <a:t>Se prueban los prototipos con los usuarios implicados</a:t>
            </a:r>
            <a:endParaRPr sz="23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Google Shape;77;p13">
            <a:extLst>
              <a:ext uri="{FF2B5EF4-FFF2-40B4-BE49-F238E27FC236}">
                <a16:creationId xmlns:a16="http://schemas.microsoft.com/office/drawing/2014/main" id="{8CCB782B-7D7A-4664-A535-0B1B415B5EB0}"/>
              </a:ext>
            </a:extLst>
          </p:cNvPr>
          <p:cNvSpPr/>
          <p:nvPr/>
        </p:nvSpPr>
        <p:spPr>
          <a:xfrm flipV="1">
            <a:off x="-2150" y="57181"/>
            <a:ext cx="1724624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B80A476F-F86A-410B-8057-2A84C0FFEF6B}"/>
              </a:ext>
            </a:extLst>
          </p:cNvPr>
          <p:cNvCxnSpPr>
            <a:cxnSpLocks/>
          </p:cNvCxnSpPr>
          <p:nvPr/>
        </p:nvCxnSpPr>
        <p:spPr>
          <a:xfrm>
            <a:off x="1722474" y="0"/>
            <a:ext cx="0" cy="1913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568</Words>
  <Application>Microsoft Office PowerPoint</Application>
  <PresentationFormat>Presentación en pantalla (16:9)</PresentationFormat>
  <Paragraphs>82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Lobster</vt:lpstr>
      <vt:lpstr>Pacifico</vt:lpstr>
      <vt:lpstr>Arial</vt:lpstr>
      <vt:lpstr>Lato</vt:lpstr>
      <vt:lpstr>Verdana</vt:lpstr>
      <vt:lpstr>Raleway</vt:lpstr>
      <vt:lpstr>Swiss</vt:lpstr>
      <vt:lpstr> Design  Thinking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Brainstorming!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Design  Thinking</dc:title>
  <cp:lastModifiedBy>Estefania Amaya</cp:lastModifiedBy>
  <cp:revision>5</cp:revision>
  <dcterms:modified xsi:type="dcterms:W3CDTF">2020-06-26T21:57:34Z</dcterms:modified>
</cp:coreProperties>
</file>